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F710203-73C0-4640-9975-8728D40ED49A}" type="datetimeFigureOut">
              <a:rPr lang="en-US" smtClean="0"/>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710203-73C0-4640-9975-8728D40ED49A}" type="datetimeFigureOut">
              <a:rPr lang="en-US" smtClean="0"/>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710203-73C0-4640-9975-8728D40ED49A}" type="datetimeFigureOut">
              <a:rPr lang="en-US" smtClean="0"/>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710203-73C0-4640-9975-8728D40ED49A}" type="datetimeFigureOut">
              <a:rPr lang="en-US" smtClean="0"/>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710203-73C0-4640-9975-8728D40ED49A}" type="datetimeFigureOut">
              <a:rPr lang="en-US" smtClean="0"/>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F710203-73C0-4640-9975-8728D40ED49A}" type="datetimeFigureOut">
              <a:rPr lang="en-US" smtClean="0"/>
              <a:t>10/6/2010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F710203-73C0-4640-9975-8728D40ED49A}" type="datetimeFigureOut">
              <a:rPr lang="en-US" smtClean="0"/>
              <a:t>10/6/2010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F710203-73C0-4640-9975-8728D40ED49A}" type="datetimeFigureOut">
              <a:rPr lang="en-US" smtClean="0"/>
              <a:t>10/6/2010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710203-73C0-4640-9975-8728D40ED49A}" type="datetimeFigureOut">
              <a:rPr lang="en-US" smtClean="0"/>
              <a:t>10/6/2010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710203-73C0-4640-9975-8728D40ED49A}" type="datetimeFigureOut">
              <a:rPr lang="en-US" smtClean="0"/>
              <a:t>10/6/2010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710203-73C0-4640-9975-8728D40ED49A}" type="datetimeFigureOut">
              <a:rPr lang="en-US" smtClean="0"/>
              <a:t>10/6/2010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B43FAA-E0A1-4BEF-BBE7-ADBC189DE36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710203-73C0-4640-9975-8728D40ED49A}" type="datetimeFigureOut">
              <a:rPr lang="en-US" smtClean="0"/>
              <a:t>10/6/2010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B43FAA-E0A1-4BEF-BBE7-ADBC189DE36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1"/>
            <a:ext cx="7772400" cy="1828799"/>
          </a:xfrm>
        </p:spPr>
        <p:txBody>
          <a:bodyPr/>
          <a:lstStyle/>
          <a:p>
            <a:r>
              <a:rPr lang="en-US" dirty="0" smtClean="0"/>
              <a:t>Which Strategies Will Provide Evidence of Student Learning?</a:t>
            </a:r>
            <a:endParaRPr lang="en-US" dirty="0"/>
          </a:p>
        </p:txBody>
      </p:sp>
      <p:sp>
        <p:nvSpPr>
          <p:cNvPr id="3" name="Subtitle 2"/>
          <p:cNvSpPr>
            <a:spLocks noGrp="1"/>
          </p:cNvSpPr>
          <p:nvPr>
            <p:ph type="subTitle" idx="1"/>
          </p:nvPr>
        </p:nvSpPr>
        <p:spPr>
          <a:xfrm>
            <a:off x="1371600" y="2819400"/>
            <a:ext cx="6400800" cy="2819400"/>
          </a:xfrm>
        </p:spPr>
        <p:txBody>
          <a:bodyPr>
            <a:normAutofit/>
          </a:bodyPr>
          <a:lstStyle/>
          <a:p>
            <a:r>
              <a:rPr lang="en-US" sz="4400" b="1" dirty="0" smtClean="0"/>
              <a:t>Providing Feedback</a:t>
            </a:r>
          </a:p>
          <a:p>
            <a:r>
              <a:rPr lang="en-US" sz="4400" b="1" dirty="0" smtClean="0"/>
              <a:t>Providing Recognition</a:t>
            </a:r>
            <a:endParaRPr lang="en-US" sz="4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Providing Recognition</a:t>
            </a:r>
            <a:endParaRPr lang="en-US" dirty="0"/>
          </a:p>
        </p:txBody>
      </p:sp>
      <p:sp>
        <p:nvSpPr>
          <p:cNvPr id="3" name="Content Placeholder 2"/>
          <p:cNvSpPr>
            <a:spLocks noGrp="1"/>
          </p:cNvSpPr>
          <p:nvPr>
            <p:ph idx="1"/>
          </p:nvPr>
        </p:nvSpPr>
        <p:spPr/>
        <p:txBody>
          <a:bodyPr/>
          <a:lstStyle/>
          <a:p>
            <a:pPr algn="ctr">
              <a:buNone/>
            </a:pPr>
            <a:r>
              <a:rPr lang="en-US" sz="3600" b="1" dirty="0" smtClean="0"/>
              <a:t>Pause, Prompt, and Praise</a:t>
            </a:r>
          </a:p>
          <a:p>
            <a:pPr>
              <a:buNone/>
            </a:pPr>
            <a:r>
              <a:rPr lang="en-US" dirty="0" smtClean="0"/>
              <a:t>Pause:  Teacher stops student during task and discuss.</a:t>
            </a:r>
          </a:p>
          <a:p>
            <a:pPr>
              <a:buNone/>
            </a:pPr>
            <a:r>
              <a:rPr lang="en-US" dirty="0" smtClean="0"/>
              <a:t>Prompt: Teacher provides suggestions</a:t>
            </a:r>
          </a:p>
          <a:p>
            <a:pPr>
              <a:buNone/>
            </a:pPr>
            <a:r>
              <a:rPr lang="en-US" dirty="0" smtClean="0"/>
              <a:t>Praise:  Teacher praises students if performance improves.</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Providing Recognition</a:t>
            </a:r>
            <a:endParaRPr lang="en-US" dirty="0"/>
          </a:p>
        </p:txBody>
      </p:sp>
      <p:sp>
        <p:nvSpPr>
          <p:cNvPr id="3" name="Content Placeholder 2"/>
          <p:cNvSpPr>
            <a:spLocks noGrp="1"/>
          </p:cNvSpPr>
          <p:nvPr>
            <p:ph idx="1"/>
          </p:nvPr>
        </p:nvSpPr>
        <p:spPr/>
        <p:txBody>
          <a:bodyPr/>
          <a:lstStyle/>
          <a:p>
            <a:r>
              <a:rPr lang="en-US" dirty="0" smtClean="0"/>
              <a:t>Abstract/verbal recognition is most effective.  It should be specific and to individual students.</a:t>
            </a:r>
          </a:p>
          <a:p>
            <a:r>
              <a:rPr lang="en-US" dirty="0" smtClean="0"/>
              <a:t>Concrete/tangible rewards are valuable and have their place in the classroom.  It should be for attaining a goal and not simply for completing an activity.</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Providing Recognition</a:t>
            </a:r>
            <a:endParaRPr lang="en-US" dirty="0"/>
          </a:p>
        </p:txBody>
      </p:sp>
      <p:sp>
        <p:nvSpPr>
          <p:cNvPr id="3" name="Content Placeholder 2"/>
          <p:cNvSpPr>
            <a:spLocks noGrp="1"/>
          </p:cNvSpPr>
          <p:nvPr>
            <p:ph idx="1"/>
          </p:nvPr>
        </p:nvSpPr>
        <p:spPr/>
        <p:txBody>
          <a:bodyPr/>
          <a:lstStyle/>
          <a:p>
            <a:pPr algn="ctr">
              <a:buNone/>
            </a:pPr>
            <a:r>
              <a:rPr lang="en-US" sz="4400" b="1" dirty="0" smtClean="0"/>
              <a:t>Technology </a:t>
            </a:r>
            <a:r>
              <a:rPr lang="en-US" sz="4000" dirty="0" smtClean="0"/>
              <a:t>can expand ways to provide recognition.</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a:t>
            </a:r>
            <a:endParaRPr lang="en-US" dirty="0"/>
          </a:p>
        </p:txBody>
      </p:sp>
      <p:sp>
        <p:nvSpPr>
          <p:cNvPr id="3" name="Content Placeholder 2"/>
          <p:cNvSpPr>
            <a:spLocks noGrp="1"/>
          </p:cNvSpPr>
          <p:nvPr>
            <p:ph idx="1"/>
          </p:nvPr>
        </p:nvSpPr>
        <p:spPr/>
        <p:txBody>
          <a:bodyPr/>
          <a:lstStyle/>
          <a:p>
            <a:r>
              <a:rPr lang="en-US" dirty="0" smtClean="0"/>
              <a:t>Once you and your students have clear learning targets, the next step is to determined if the students have learn them by selecting the means of obtaining evidence of learning and giving </a:t>
            </a:r>
            <a:r>
              <a:rPr lang="en-US" sz="4400" b="1" dirty="0" smtClean="0"/>
              <a:t>feedback.</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a:t>
            </a:r>
            <a:endParaRPr lang="en-US" dirty="0"/>
          </a:p>
        </p:txBody>
      </p:sp>
      <p:sp>
        <p:nvSpPr>
          <p:cNvPr id="3" name="Content Placeholder 2"/>
          <p:cNvSpPr>
            <a:spLocks noGrp="1"/>
          </p:cNvSpPr>
          <p:nvPr>
            <p:ph idx="1"/>
          </p:nvPr>
        </p:nvSpPr>
        <p:spPr/>
        <p:txBody>
          <a:bodyPr/>
          <a:lstStyle/>
          <a:p>
            <a:r>
              <a:rPr lang="en-US" dirty="0" smtClean="0"/>
              <a:t>Some researchers believe that providing feedback is the most powerful thing that a classroom teacher can do to enhance achievement.</a:t>
            </a:r>
          </a:p>
          <a:p>
            <a:r>
              <a:rPr lang="en-US" dirty="0" smtClean="0"/>
              <a:t>Effective feedback results in a 32 percentile gain.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Feedback</a:t>
            </a:r>
            <a:endParaRPr lang="en-US" dirty="0"/>
          </a:p>
        </p:txBody>
      </p:sp>
      <p:sp>
        <p:nvSpPr>
          <p:cNvPr id="3" name="Content Placeholder 2"/>
          <p:cNvSpPr>
            <a:spLocks noGrp="1"/>
          </p:cNvSpPr>
          <p:nvPr>
            <p:ph idx="1"/>
          </p:nvPr>
        </p:nvSpPr>
        <p:spPr/>
        <p:txBody>
          <a:bodyPr/>
          <a:lstStyle/>
          <a:p>
            <a:pPr algn="ctr">
              <a:buNone/>
            </a:pPr>
            <a:r>
              <a:rPr lang="en-US" dirty="0" smtClean="0"/>
              <a:t>Feedback should be </a:t>
            </a:r>
            <a:r>
              <a:rPr lang="en-US" sz="4400" b="1" dirty="0" smtClean="0"/>
              <a:t>corrective</a:t>
            </a:r>
            <a:r>
              <a:rPr lang="en-US" sz="4400" dirty="0" smtClean="0"/>
              <a:t>.</a:t>
            </a:r>
          </a:p>
          <a:p>
            <a:pPr>
              <a:buNone/>
            </a:pPr>
            <a:r>
              <a:rPr lang="en-US" dirty="0" smtClean="0"/>
              <a:t>Provide students with an </a:t>
            </a:r>
            <a:r>
              <a:rPr lang="en-US" b="1" dirty="0" smtClean="0"/>
              <a:t>explanation</a:t>
            </a:r>
            <a:r>
              <a:rPr lang="en-US" dirty="0" smtClean="0"/>
              <a:t> of what they are doing is accurate or not accurate. </a:t>
            </a:r>
          </a:p>
          <a:p>
            <a:pPr>
              <a:buNone/>
            </a:pPr>
            <a:r>
              <a:rPr lang="en-US" dirty="0" smtClean="0"/>
              <a:t>Asking students to keep working on a task until they succeed enhances achievement even more.</a:t>
            </a:r>
          </a:p>
          <a:p>
            <a:pPr>
              <a:buNone/>
            </a:pPr>
            <a:r>
              <a:rPr lang="en-US" dirty="0" smtClean="0"/>
              <a:t>Just telling students answers are right or wrong drops achievement by 3 percentile points.</a:t>
            </a:r>
          </a:p>
          <a:p>
            <a:endParaRPr lang="en-US" sz="4400" dirty="0" smtClean="0"/>
          </a:p>
          <a:p>
            <a:endParaRPr lang="en-US" sz="4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Feedback</a:t>
            </a:r>
            <a:endParaRPr lang="en-US" dirty="0"/>
          </a:p>
        </p:txBody>
      </p:sp>
      <p:sp>
        <p:nvSpPr>
          <p:cNvPr id="3" name="Content Placeholder 2"/>
          <p:cNvSpPr>
            <a:spLocks noGrp="1"/>
          </p:cNvSpPr>
          <p:nvPr>
            <p:ph idx="1"/>
          </p:nvPr>
        </p:nvSpPr>
        <p:spPr/>
        <p:txBody>
          <a:bodyPr/>
          <a:lstStyle/>
          <a:p>
            <a:pPr algn="ctr">
              <a:buNone/>
            </a:pPr>
            <a:r>
              <a:rPr lang="en-US" dirty="0" smtClean="0"/>
              <a:t>Feedback should be </a:t>
            </a:r>
            <a:r>
              <a:rPr lang="en-US" sz="4400" b="1" dirty="0" smtClean="0"/>
              <a:t>timely.</a:t>
            </a:r>
          </a:p>
          <a:p>
            <a:pPr>
              <a:buNone/>
            </a:pPr>
            <a:r>
              <a:rPr lang="en-US" dirty="0" smtClean="0"/>
              <a:t>Timing of feedback is critical to improving achievement.</a:t>
            </a:r>
          </a:p>
          <a:p>
            <a:pPr>
              <a:buNone/>
            </a:pPr>
            <a:r>
              <a:rPr lang="en-US" dirty="0" smtClean="0"/>
              <a:t>Feedback given immediately is best.</a:t>
            </a:r>
          </a:p>
          <a:p>
            <a:pPr>
              <a:buNone/>
            </a:pPr>
            <a:r>
              <a:rPr lang="en-US" dirty="0" smtClean="0"/>
              <a:t>The more delay in feedback the less improvement on achievement.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Feedback</a:t>
            </a:r>
            <a:endParaRPr lang="en-US" dirty="0"/>
          </a:p>
        </p:txBody>
      </p:sp>
      <p:sp>
        <p:nvSpPr>
          <p:cNvPr id="3" name="Content Placeholder 2"/>
          <p:cNvSpPr>
            <a:spLocks noGrp="1"/>
          </p:cNvSpPr>
          <p:nvPr>
            <p:ph idx="1"/>
          </p:nvPr>
        </p:nvSpPr>
        <p:spPr/>
        <p:txBody>
          <a:bodyPr/>
          <a:lstStyle/>
          <a:p>
            <a:pPr algn="ctr">
              <a:buNone/>
            </a:pPr>
            <a:r>
              <a:rPr lang="en-US" dirty="0" smtClean="0"/>
              <a:t>Feedback should be </a:t>
            </a:r>
            <a:r>
              <a:rPr lang="en-US" sz="4400" b="1" dirty="0" smtClean="0"/>
              <a:t>specific.</a:t>
            </a:r>
          </a:p>
          <a:p>
            <a:pPr>
              <a:buNone/>
            </a:pPr>
            <a:r>
              <a:rPr lang="en-US" dirty="0" smtClean="0"/>
              <a:t>Feedback should be given on exactly what the student knows or needs to improve.</a:t>
            </a:r>
          </a:p>
          <a:p>
            <a:pPr>
              <a:buNone/>
            </a:pPr>
            <a:r>
              <a:rPr lang="en-US" dirty="0" smtClean="0"/>
              <a:t>Just getting a score or how the score stands in relationship to other student scores is not effective.</a:t>
            </a:r>
          </a:p>
          <a:p>
            <a:pPr>
              <a:buNone/>
            </a:pPr>
            <a:r>
              <a:rPr lang="en-US" dirty="0" smtClean="0"/>
              <a:t>Rubrics is a powerful tool.</a:t>
            </a:r>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Feedback</a:t>
            </a:r>
            <a:endParaRPr lang="en-US" dirty="0"/>
          </a:p>
        </p:txBody>
      </p:sp>
      <p:sp>
        <p:nvSpPr>
          <p:cNvPr id="3" name="Content Placeholder 2"/>
          <p:cNvSpPr>
            <a:spLocks noGrp="1"/>
          </p:cNvSpPr>
          <p:nvPr>
            <p:ph idx="1"/>
          </p:nvPr>
        </p:nvSpPr>
        <p:spPr/>
        <p:txBody>
          <a:bodyPr/>
          <a:lstStyle/>
          <a:p>
            <a:pPr algn="ctr">
              <a:buNone/>
            </a:pPr>
            <a:r>
              <a:rPr lang="en-US" dirty="0" smtClean="0"/>
              <a:t>Students can provide some of their </a:t>
            </a:r>
            <a:r>
              <a:rPr lang="en-US" sz="4400" dirty="0" smtClean="0"/>
              <a:t>own </a:t>
            </a:r>
            <a:r>
              <a:rPr lang="en-US" dirty="0" smtClean="0"/>
              <a:t>feedback.</a:t>
            </a:r>
          </a:p>
          <a:p>
            <a:pPr>
              <a:buNone/>
            </a:pPr>
            <a:r>
              <a:rPr lang="en-US" dirty="0" smtClean="0"/>
              <a:t>Self-evaluation has a desirable effect.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Feedback</a:t>
            </a:r>
            <a:endParaRPr lang="en-US" dirty="0"/>
          </a:p>
        </p:txBody>
      </p:sp>
      <p:sp>
        <p:nvSpPr>
          <p:cNvPr id="3" name="Content Placeholder 2"/>
          <p:cNvSpPr>
            <a:spLocks noGrp="1"/>
          </p:cNvSpPr>
          <p:nvPr>
            <p:ph idx="1"/>
          </p:nvPr>
        </p:nvSpPr>
        <p:spPr/>
        <p:txBody>
          <a:bodyPr>
            <a:normAutofit/>
          </a:bodyPr>
          <a:lstStyle/>
          <a:p>
            <a:pPr algn="ctr">
              <a:buNone/>
            </a:pPr>
            <a:r>
              <a:rPr lang="en-US" sz="4400" b="1" dirty="0" smtClean="0"/>
              <a:t>Technology </a:t>
            </a:r>
            <a:r>
              <a:rPr lang="en-US" sz="4000" dirty="0" smtClean="0"/>
              <a:t>is especially effective in providing feedback.</a:t>
            </a:r>
            <a:endParaRPr 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Providing Recognition</a:t>
            </a:r>
            <a:endParaRPr lang="en-US" dirty="0"/>
          </a:p>
        </p:txBody>
      </p:sp>
      <p:sp>
        <p:nvSpPr>
          <p:cNvPr id="3" name="Content Placeholder 2"/>
          <p:cNvSpPr>
            <a:spLocks noGrp="1"/>
          </p:cNvSpPr>
          <p:nvPr>
            <p:ph idx="1"/>
          </p:nvPr>
        </p:nvSpPr>
        <p:spPr/>
        <p:txBody>
          <a:bodyPr>
            <a:normAutofit/>
          </a:bodyPr>
          <a:lstStyle/>
          <a:p>
            <a:pPr algn="ctr">
              <a:buNone/>
            </a:pPr>
            <a:r>
              <a:rPr lang="en-US" sz="3600" dirty="0" smtClean="0"/>
              <a:t>Personalizing Recognition</a:t>
            </a:r>
          </a:p>
          <a:p>
            <a:pPr>
              <a:buNone/>
            </a:pPr>
            <a:r>
              <a:rPr lang="en-US" dirty="0" smtClean="0"/>
              <a:t>Make recognition as personal as possible.</a:t>
            </a:r>
          </a:p>
          <a:p>
            <a:pPr>
              <a:buNone/>
            </a:pPr>
            <a:r>
              <a:rPr lang="en-US" dirty="0" smtClean="0"/>
              <a:t>Reward works if based on the attainment of a performance standard.  (not just doing an activity but successful completion)</a:t>
            </a:r>
          </a:p>
          <a:p>
            <a:pPr>
              <a:buNone/>
            </a:pPr>
            <a:r>
              <a:rPr lang="en-US" dirty="0" smtClean="0"/>
              <a:t>Providing recognition for attainment of a goal not only enhances achievement but stimulates motivation.</a:t>
            </a:r>
          </a:p>
          <a:p>
            <a:pPr>
              <a:buNone/>
            </a:pP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TotalTime>
  <Words>375</Words>
  <Application>Microsoft Office PowerPoint</Application>
  <PresentationFormat>On-screen Show (4:3)</PresentationFormat>
  <Paragraphs>43</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Which Strategies Will Provide Evidence of Student Learning?</vt:lpstr>
      <vt:lpstr>Strategy</vt:lpstr>
      <vt:lpstr>Feedback</vt:lpstr>
      <vt:lpstr>Effective Feedback</vt:lpstr>
      <vt:lpstr>Effective Feedback</vt:lpstr>
      <vt:lpstr>Effective Feedback</vt:lpstr>
      <vt:lpstr>Effective Feedback</vt:lpstr>
      <vt:lpstr>Effective Feedback</vt:lpstr>
      <vt:lpstr>Providing Recognition</vt:lpstr>
      <vt:lpstr>Providing Recognition</vt:lpstr>
      <vt:lpstr>Providing Recognition</vt:lpstr>
      <vt:lpstr>Providing Recognition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Which Strategies Will Provide Evidence of Student Learning?</dc:title>
  <dc:creator>Donna Boyles</dc:creator>
  <cp:lastModifiedBy>Donna Boyles</cp:lastModifiedBy>
  <cp:revision>8</cp:revision>
  <dcterms:created xsi:type="dcterms:W3CDTF">2010-10-06T22:12:59Z</dcterms:created>
  <dcterms:modified xsi:type="dcterms:W3CDTF">2010-10-06T23:25:39Z</dcterms:modified>
</cp:coreProperties>
</file>